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7359-EE16-413B-876E-29C76978EB1E}" type="datetimeFigureOut">
              <a:rPr lang="es-ES" smtClean="0"/>
              <a:t>04/07/2023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D7E4-10DD-4B26-8918-9DA75BC82B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5208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7359-EE16-413B-876E-29C76978EB1E}" type="datetimeFigureOut">
              <a:rPr lang="es-ES" smtClean="0"/>
              <a:t>04/07/2023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D7E4-10DD-4B26-8918-9DA75BC82B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584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7359-EE16-413B-876E-29C76978EB1E}" type="datetimeFigureOut">
              <a:rPr lang="es-ES" smtClean="0"/>
              <a:t>04/07/2023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D7E4-10DD-4B26-8918-9DA75BC82B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6663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7359-EE16-413B-876E-29C76978EB1E}" type="datetimeFigureOut">
              <a:rPr lang="es-ES" smtClean="0"/>
              <a:t>04/07/2023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D7E4-10DD-4B26-8918-9DA75BC82B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1929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7359-EE16-413B-876E-29C76978EB1E}" type="datetimeFigureOut">
              <a:rPr lang="es-ES" smtClean="0"/>
              <a:t>04/07/2023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D7E4-10DD-4B26-8918-9DA75BC82B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8713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7359-EE16-413B-876E-29C76978EB1E}" type="datetimeFigureOut">
              <a:rPr lang="es-ES" smtClean="0"/>
              <a:t>04/07/2023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D7E4-10DD-4B26-8918-9DA75BC82B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0852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7359-EE16-413B-876E-29C76978EB1E}" type="datetimeFigureOut">
              <a:rPr lang="es-ES" smtClean="0"/>
              <a:t>04/07/2023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D7E4-10DD-4B26-8918-9DA75BC82B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066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7359-EE16-413B-876E-29C76978EB1E}" type="datetimeFigureOut">
              <a:rPr lang="es-ES" smtClean="0"/>
              <a:t>04/07/2023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D7E4-10DD-4B26-8918-9DA75BC82B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229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7359-EE16-413B-876E-29C76978EB1E}" type="datetimeFigureOut">
              <a:rPr lang="es-ES" smtClean="0"/>
              <a:t>04/07/2023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D7E4-10DD-4B26-8918-9DA75BC82B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621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7359-EE16-413B-876E-29C76978EB1E}" type="datetimeFigureOut">
              <a:rPr lang="es-ES" smtClean="0"/>
              <a:t>04/07/2023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D7E4-10DD-4B26-8918-9DA75BC82B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953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7359-EE16-413B-876E-29C76978EB1E}" type="datetimeFigureOut">
              <a:rPr lang="es-ES" smtClean="0"/>
              <a:t>04/07/2023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D7E4-10DD-4B26-8918-9DA75BC82B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8809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C7359-EE16-413B-876E-29C76978EB1E}" type="datetimeFigureOut">
              <a:rPr lang="es-ES" smtClean="0"/>
              <a:t>04/07/2023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AD7E4-10DD-4B26-8918-9DA75BC82BC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7868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84" y="1514128"/>
            <a:ext cx="4363116" cy="2728576"/>
          </a:xfrm>
          <a:prstGeom prst="rect">
            <a:avLst/>
          </a:prstGeom>
        </p:spPr>
      </p:pic>
      <p:grpSp>
        <p:nvGrpSpPr>
          <p:cNvPr id="7" name="Grupo 6"/>
          <p:cNvGrpSpPr/>
          <p:nvPr/>
        </p:nvGrpSpPr>
        <p:grpSpPr>
          <a:xfrm>
            <a:off x="479775" y="1554600"/>
            <a:ext cx="9948018" cy="2734984"/>
            <a:chOff x="903647" y="607582"/>
            <a:chExt cx="9948018" cy="2734984"/>
          </a:xfrm>
        </p:grpSpPr>
        <p:sp>
          <p:nvSpPr>
            <p:cNvPr id="8" name="CuadroTexto 7"/>
            <p:cNvSpPr txBox="1"/>
            <p:nvPr/>
          </p:nvSpPr>
          <p:spPr>
            <a:xfrm>
              <a:off x="1904828" y="2872851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1</a:t>
              </a:r>
              <a:endParaRPr lang="es-ES" sz="600" dirty="0"/>
            </a:p>
          </p:txBody>
        </p:sp>
        <p:cxnSp>
          <p:nvCxnSpPr>
            <p:cNvPr id="9" name="Conector recto 8"/>
            <p:cNvCxnSpPr/>
            <p:nvPr/>
          </p:nvCxnSpPr>
          <p:spPr>
            <a:xfrm>
              <a:off x="3183277" y="2824159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cto 9"/>
            <p:cNvCxnSpPr/>
            <p:nvPr/>
          </p:nvCxnSpPr>
          <p:spPr>
            <a:xfrm>
              <a:off x="2604634" y="2822061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uadroTexto 10"/>
            <p:cNvSpPr txBox="1"/>
            <p:nvPr/>
          </p:nvSpPr>
          <p:spPr>
            <a:xfrm>
              <a:off x="2488245" y="2858456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2</a:t>
              </a:r>
              <a:endParaRPr lang="es-ES" sz="600" dirty="0"/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3071658" y="2856075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/>
                <a:t>3</a:t>
              </a:r>
              <a:endParaRPr lang="es-ES" sz="600" dirty="0"/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3638398" y="2853695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4</a:t>
              </a:r>
              <a:endParaRPr lang="es-ES" sz="600" dirty="0"/>
            </a:p>
          </p:txBody>
        </p:sp>
        <p:cxnSp>
          <p:nvCxnSpPr>
            <p:cNvPr id="14" name="Conector recto 13"/>
            <p:cNvCxnSpPr/>
            <p:nvPr/>
          </p:nvCxnSpPr>
          <p:spPr>
            <a:xfrm>
              <a:off x="3752396" y="2824157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14"/>
            <p:cNvCxnSpPr/>
            <p:nvPr/>
          </p:nvCxnSpPr>
          <p:spPr>
            <a:xfrm>
              <a:off x="4335804" y="2824155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15"/>
            <p:cNvCxnSpPr/>
            <p:nvPr/>
          </p:nvCxnSpPr>
          <p:spPr>
            <a:xfrm>
              <a:off x="2023598" y="2824444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uadroTexto 16"/>
            <p:cNvSpPr txBox="1"/>
            <p:nvPr/>
          </p:nvSpPr>
          <p:spPr>
            <a:xfrm>
              <a:off x="4226573" y="2856077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/>
                <a:t>5</a:t>
              </a:r>
              <a:endParaRPr lang="es-ES" sz="600" dirty="0"/>
            </a:p>
          </p:txBody>
        </p:sp>
        <p:cxnSp>
          <p:nvCxnSpPr>
            <p:cNvPr id="18" name="Conector recto 17"/>
            <p:cNvCxnSpPr/>
            <p:nvPr/>
          </p:nvCxnSpPr>
          <p:spPr>
            <a:xfrm>
              <a:off x="4909692" y="2821772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uadroTexto 18"/>
            <p:cNvSpPr txBox="1"/>
            <p:nvPr/>
          </p:nvSpPr>
          <p:spPr>
            <a:xfrm>
              <a:off x="4798076" y="2853694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6</a:t>
              </a:r>
              <a:endParaRPr lang="es-ES" sz="600" dirty="0"/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1338102" y="2860836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0</a:t>
              </a:r>
              <a:endParaRPr lang="es-ES" sz="600" dirty="0"/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1205035" y="2742127"/>
              <a:ext cx="232756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s-ES" sz="700" dirty="0"/>
            </a:p>
          </p:txBody>
        </p:sp>
        <p:cxnSp>
          <p:nvCxnSpPr>
            <p:cNvPr id="22" name="Conector recto 21"/>
            <p:cNvCxnSpPr/>
            <p:nvPr/>
          </p:nvCxnSpPr>
          <p:spPr>
            <a:xfrm rot="5400000">
              <a:off x="1428278" y="2381518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22"/>
            <p:cNvCxnSpPr/>
            <p:nvPr/>
          </p:nvCxnSpPr>
          <p:spPr>
            <a:xfrm rot="5400000">
              <a:off x="1428280" y="1962414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23"/>
            <p:cNvCxnSpPr/>
            <p:nvPr/>
          </p:nvCxnSpPr>
          <p:spPr>
            <a:xfrm rot="5400000">
              <a:off x="1428285" y="1543313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cto 24"/>
            <p:cNvCxnSpPr/>
            <p:nvPr/>
          </p:nvCxnSpPr>
          <p:spPr>
            <a:xfrm rot="5400000">
              <a:off x="1428282" y="1124222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25"/>
            <p:cNvCxnSpPr/>
            <p:nvPr/>
          </p:nvCxnSpPr>
          <p:spPr>
            <a:xfrm rot="5400000">
              <a:off x="1428284" y="705114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cto 26"/>
            <p:cNvCxnSpPr/>
            <p:nvPr/>
          </p:nvCxnSpPr>
          <p:spPr>
            <a:xfrm>
              <a:off x="1447333" y="2829197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CuadroTexto 27"/>
            <p:cNvSpPr txBox="1"/>
            <p:nvPr/>
          </p:nvSpPr>
          <p:spPr>
            <a:xfrm>
              <a:off x="1094347" y="2385095"/>
              <a:ext cx="337568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s-ES" sz="700" dirty="0"/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1094349" y="1956465"/>
              <a:ext cx="337568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s-ES" sz="700" dirty="0"/>
            </a:p>
          </p:txBody>
        </p:sp>
        <p:sp>
          <p:nvSpPr>
            <p:cNvPr id="30" name="CuadroTexto 29"/>
            <p:cNvSpPr txBox="1"/>
            <p:nvPr/>
          </p:nvSpPr>
          <p:spPr>
            <a:xfrm>
              <a:off x="1075301" y="1542127"/>
              <a:ext cx="360335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endParaRPr lang="es-ES" sz="700" dirty="0"/>
            </a:p>
          </p:txBody>
        </p:sp>
        <p:sp>
          <p:nvSpPr>
            <p:cNvPr id="31" name="CuadroTexto 30"/>
            <p:cNvSpPr txBox="1"/>
            <p:nvPr/>
          </p:nvSpPr>
          <p:spPr>
            <a:xfrm>
              <a:off x="1065771" y="1065869"/>
              <a:ext cx="360335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endParaRPr lang="es-ES" sz="700" dirty="0"/>
            </a:p>
          </p:txBody>
        </p:sp>
        <p:sp>
          <p:nvSpPr>
            <p:cNvPr id="32" name="CuadroTexto 31"/>
            <p:cNvSpPr txBox="1"/>
            <p:nvPr/>
          </p:nvSpPr>
          <p:spPr>
            <a:xfrm>
              <a:off x="1027585" y="637233"/>
              <a:ext cx="398523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endParaRPr lang="es-ES" sz="700" dirty="0"/>
            </a:p>
          </p:txBody>
        </p:sp>
        <p:sp>
          <p:nvSpPr>
            <p:cNvPr id="33" name="CuadroTexto 32"/>
            <p:cNvSpPr txBox="1"/>
            <p:nvPr/>
          </p:nvSpPr>
          <p:spPr>
            <a:xfrm>
              <a:off x="1152629" y="2294656"/>
              <a:ext cx="33756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20%</a:t>
              </a:r>
              <a:endParaRPr lang="es-ES" sz="600" dirty="0"/>
            </a:p>
          </p:txBody>
        </p:sp>
        <p:sp>
          <p:nvSpPr>
            <p:cNvPr id="34" name="CuadroTexto 33"/>
            <p:cNvSpPr txBox="1"/>
            <p:nvPr/>
          </p:nvSpPr>
          <p:spPr>
            <a:xfrm>
              <a:off x="1152629" y="1892000"/>
              <a:ext cx="33756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600" dirty="0"/>
                <a:t>4</a:t>
              </a:r>
              <a:r>
                <a:rPr lang="es-ES_tradnl" sz="600" dirty="0" smtClean="0"/>
                <a:t>0%</a:t>
              </a:r>
              <a:endParaRPr lang="es-ES" sz="600" dirty="0"/>
            </a:p>
          </p:txBody>
        </p:sp>
        <p:sp>
          <p:nvSpPr>
            <p:cNvPr id="35" name="CuadroTexto 34"/>
            <p:cNvSpPr txBox="1"/>
            <p:nvPr/>
          </p:nvSpPr>
          <p:spPr>
            <a:xfrm>
              <a:off x="1133569" y="1468339"/>
              <a:ext cx="36033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sz="600" dirty="0" smtClean="0"/>
                <a:t>60%</a:t>
              </a:r>
              <a:endParaRPr lang="es-ES" sz="600" dirty="0"/>
            </a:p>
          </p:txBody>
        </p:sp>
        <p:sp>
          <p:nvSpPr>
            <p:cNvPr id="36" name="CuadroTexto 35"/>
            <p:cNvSpPr txBox="1"/>
            <p:nvPr/>
          </p:nvSpPr>
          <p:spPr>
            <a:xfrm>
              <a:off x="1143288" y="1037327"/>
              <a:ext cx="36033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sz="600" dirty="0" smtClean="0"/>
                <a:t>80%</a:t>
              </a:r>
              <a:endParaRPr lang="es-ES" sz="600" dirty="0"/>
            </a:p>
          </p:txBody>
        </p:sp>
        <p:sp>
          <p:nvSpPr>
            <p:cNvPr id="37" name="CuadroTexto 36"/>
            <p:cNvSpPr txBox="1"/>
            <p:nvPr/>
          </p:nvSpPr>
          <p:spPr>
            <a:xfrm>
              <a:off x="1103875" y="625371"/>
              <a:ext cx="39852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sz="600" dirty="0" smtClean="0"/>
                <a:t>100%</a:t>
              </a:r>
              <a:endParaRPr lang="es-ES" sz="600" dirty="0"/>
            </a:p>
          </p:txBody>
        </p:sp>
        <p:sp>
          <p:nvSpPr>
            <p:cNvPr id="38" name="CuadroTexto 37"/>
            <p:cNvSpPr txBox="1"/>
            <p:nvPr/>
          </p:nvSpPr>
          <p:spPr>
            <a:xfrm>
              <a:off x="6887743" y="3127122"/>
              <a:ext cx="396392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800" b="1" dirty="0" err="1" smtClean="0"/>
                <a:t>Overall</a:t>
              </a:r>
              <a:r>
                <a:rPr lang="es-ES_tradnl" sz="800" b="1" dirty="0" smtClean="0"/>
                <a:t> </a:t>
              </a:r>
              <a:r>
                <a:rPr lang="es-ES_tradnl" sz="800" b="1" dirty="0" err="1" smtClean="0"/>
                <a:t>survival</a:t>
              </a:r>
              <a:r>
                <a:rPr lang="es-ES_tradnl" sz="800" b="1" dirty="0" smtClean="0"/>
                <a:t> (</a:t>
              </a:r>
              <a:r>
                <a:rPr lang="es-ES_tradnl" sz="800" b="1" dirty="0" err="1" smtClean="0"/>
                <a:t>years</a:t>
              </a:r>
              <a:r>
                <a:rPr lang="es-ES_tradnl" sz="800" b="1" dirty="0" smtClean="0"/>
                <a:t>)</a:t>
              </a:r>
              <a:endParaRPr lang="es-ES" sz="800" b="1" dirty="0"/>
            </a:p>
          </p:txBody>
        </p:sp>
        <p:sp>
          <p:nvSpPr>
            <p:cNvPr id="39" name="CuadroTexto 38"/>
            <p:cNvSpPr txBox="1"/>
            <p:nvPr/>
          </p:nvSpPr>
          <p:spPr>
            <a:xfrm rot="16200000">
              <a:off x="-87778" y="1599007"/>
              <a:ext cx="219829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800" b="1" dirty="0" err="1" smtClean="0"/>
                <a:t>Number</a:t>
              </a:r>
              <a:r>
                <a:rPr lang="es-ES_tradnl" sz="800" b="1" dirty="0" smtClean="0"/>
                <a:t> of </a:t>
              </a:r>
              <a:r>
                <a:rPr lang="es-ES_tradnl" sz="800" b="1" dirty="0" err="1" smtClean="0"/>
                <a:t>patients</a:t>
              </a:r>
              <a:r>
                <a:rPr lang="es-ES_tradnl" sz="800" b="1" dirty="0" smtClean="0"/>
                <a:t>  (%)</a:t>
              </a:r>
              <a:endParaRPr lang="es-ES" sz="800" b="1" dirty="0"/>
            </a:p>
          </p:txBody>
        </p:sp>
        <p:sp>
          <p:nvSpPr>
            <p:cNvPr id="40" name="CuadroTexto 39"/>
            <p:cNvSpPr txBox="1"/>
            <p:nvPr/>
          </p:nvSpPr>
          <p:spPr>
            <a:xfrm>
              <a:off x="1174219" y="2697312"/>
              <a:ext cx="33756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0%</a:t>
              </a:r>
              <a:endParaRPr lang="es-ES" sz="600" dirty="0"/>
            </a:p>
          </p:txBody>
        </p:sp>
        <p:cxnSp>
          <p:nvCxnSpPr>
            <p:cNvPr id="41" name="Conector recto 40"/>
            <p:cNvCxnSpPr/>
            <p:nvPr/>
          </p:nvCxnSpPr>
          <p:spPr>
            <a:xfrm rot="5400000">
              <a:off x="1428289" y="2795869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CuadroTexto 41"/>
            <p:cNvSpPr txBox="1"/>
            <p:nvPr/>
          </p:nvSpPr>
          <p:spPr>
            <a:xfrm>
              <a:off x="4959501" y="2585150"/>
              <a:ext cx="5239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800" b="1" i="1" dirty="0" smtClean="0"/>
                <a:t>p</a:t>
              </a:r>
              <a:r>
                <a:rPr lang="es-ES_tradnl" sz="800" b="1" dirty="0" smtClean="0"/>
                <a:t>=0.015</a:t>
              </a:r>
              <a:endParaRPr lang="es-ES" sz="800" b="1" dirty="0"/>
            </a:p>
          </p:txBody>
        </p:sp>
      </p:grpSp>
      <p:sp>
        <p:nvSpPr>
          <p:cNvPr id="43" name="CuadroTexto 42"/>
          <p:cNvSpPr txBox="1"/>
          <p:nvPr/>
        </p:nvSpPr>
        <p:spPr>
          <a:xfrm>
            <a:off x="93695" y="849657"/>
            <a:ext cx="12098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 dirty="0" smtClean="0"/>
              <a:t>CMS</a:t>
            </a:r>
            <a:endParaRPr lang="es-ES" sz="12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6518" y="1587153"/>
            <a:ext cx="4475095" cy="2608579"/>
          </a:xfrm>
          <a:prstGeom prst="rect">
            <a:avLst/>
          </a:prstGeom>
        </p:spPr>
      </p:pic>
      <p:grpSp>
        <p:nvGrpSpPr>
          <p:cNvPr id="44" name="Grupo 43"/>
          <p:cNvGrpSpPr/>
          <p:nvPr/>
        </p:nvGrpSpPr>
        <p:grpSpPr>
          <a:xfrm>
            <a:off x="5830211" y="1503993"/>
            <a:ext cx="4638029" cy="2502154"/>
            <a:chOff x="903647" y="607582"/>
            <a:chExt cx="4638029" cy="2449935"/>
          </a:xfrm>
        </p:grpSpPr>
        <p:sp>
          <p:nvSpPr>
            <p:cNvPr id="45" name="CuadroTexto 44"/>
            <p:cNvSpPr txBox="1"/>
            <p:nvPr/>
          </p:nvSpPr>
          <p:spPr>
            <a:xfrm>
              <a:off x="1904828" y="2872851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1</a:t>
              </a:r>
              <a:endParaRPr lang="es-ES" sz="600" dirty="0"/>
            </a:p>
          </p:txBody>
        </p:sp>
        <p:cxnSp>
          <p:nvCxnSpPr>
            <p:cNvPr id="46" name="Conector recto 45"/>
            <p:cNvCxnSpPr/>
            <p:nvPr/>
          </p:nvCxnSpPr>
          <p:spPr>
            <a:xfrm>
              <a:off x="3183277" y="2824159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ctor recto 46"/>
            <p:cNvCxnSpPr/>
            <p:nvPr/>
          </p:nvCxnSpPr>
          <p:spPr>
            <a:xfrm>
              <a:off x="2604634" y="2822061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CuadroTexto 47"/>
            <p:cNvSpPr txBox="1"/>
            <p:nvPr/>
          </p:nvSpPr>
          <p:spPr>
            <a:xfrm>
              <a:off x="2488245" y="2858456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2</a:t>
              </a:r>
              <a:endParaRPr lang="es-ES" sz="600" dirty="0"/>
            </a:p>
          </p:txBody>
        </p:sp>
        <p:sp>
          <p:nvSpPr>
            <p:cNvPr id="49" name="CuadroTexto 48"/>
            <p:cNvSpPr txBox="1"/>
            <p:nvPr/>
          </p:nvSpPr>
          <p:spPr>
            <a:xfrm>
              <a:off x="3071658" y="2856075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/>
                <a:t>3</a:t>
              </a:r>
              <a:endParaRPr lang="es-ES" sz="600" dirty="0"/>
            </a:p>
          </p:txBody>
        </p:sp>
        <p:sp>
          <p:nvSpPr>
            <p:cNvPr id="50" name="CuadroTexto 49"/>
            <p:cNvSpPr txBox="1"/>
            <p:nvPr/>
          </p:nvSpPr>
          <p:spPr>
            <a:xfrm>
              <a:off x="3638398" y="2853695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4</a:t>
              </a:r>
              <a:endParaRPr lang="es-ES" sz="600" dirty="0"/>
            </a:p>
          </p:txBody>
        </p:sp>
        <p:cxnSp>
          <p:nvCxnSpPr>
            <p:cNvPr id="51" name="Conector recto 50"/>
            <p:cNvCxnSpPr/>
            <p:nvPr/>
          </p:nvCxnSpPr>
          <p:spPr>
            <a:xfrm>
              <a:off x="3752396" y="2824157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ector recto 51"/>
            <p:cNvCxnSpPr/>
            <p:nvPr/>
          </p:nvCxnSpPr>
          <p:spPr>
            <a:xfrm>
              <a:off x="4335804" y="2824155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recto 52"/>
            <p:cNvCxnSpPr/>
            <p:nvPr/>
          </p:nvCxnSpPr>
          <p:spPr>
            <a:xfrm>
              <a:off x="2023598" y="2824444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CuadroTexto 53"/>
            <p:cNvSpPr txBox="1"/>
            <p:nvPr/>
          </p:nvSpPr>
          <p:spPr>
            <a:xfrm>
              <a:off x="4226573" y="2856077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/>
                <a:t>5</a:t>
              </a:r>
              <a:endParaRPr lang="es-ES" sz="600" dirty="0"/>
            </a:p>
          </p:txBody>
        </p:sp>
        <p:cxnSp>
          <p:nvCxnSpPr>
            <p:cNvPr id="55" name="Conector recto 54"/>
            <p:cNvCxnSpPr/>
            <p:nvPr/>
          </p:nvCxnSpPr>
          <p:spPr>
            <a:xfrm>
              <a:off x="4909692" y="2821772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CuadroTexto 55"/>
            <p:cNvSpPr txBox="1"/>
            <p:nvPr/>
          </p:nvSpPr>
          <p:spPr>
            <a:xfrm>
              <a:off x="4798076" y="2853694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6</a:t>
              </a:r>
              <a:endParaRPr lang="es-ES" sz="600" dirty="0"/>
            </a:p>
          </p:txBody>
        </p:sp>
        <p:sp>
          <p:nvSpPr>
            <p:cNvPr id="57" name="CuadroTexto 56"/>
            <p:cNvSpPr txBox="1"/>
            <p:nvPr/>
          </p:nvSpPr>
          <p:spPr>
            <a:xfrm>
              <a:off x="1338102" y="2860836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0</a:t>
              </a:r>
              <a:endParaRPr lang="es-ES" sz="600" dirty="0"/>
            </a:p>
          </p:txBody>
        </p:sp>
        <p:sp>
          <p:nvSpPr>
            <p:cNvPr id="58" name="CuadroTexto 57"/>
            <p:cNvSpPr txBox="1"/>
            <p:nvPr/>
          </p:nvSpPr>
          <p:spPr>
            <a:xfrm>
              <a:off x="1205035" y="2742127"/>
              <a:ext cx="232756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s-ES" sz="700" dirty="0"/>
            </a:p>
          </p:txBody>
        </p:sp>
        <p:cxnSp>
          <p:nvCxnSpPr>
            <p:cNvPr id="59" name="Conector recto 58"/>
            <p:cNvCxnSpPr/>
            <p:nvPr/>
          </p:nvCxnSpPr>
          <p:spPr>
            <a:xfrm rot="5400000">
              <a:off x="1428278" y="2381518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ector recto 59"/>
            <p:cNvCxnSpPr/>
            <p:nvPr/>
          </p:nvCxnSpPr>
          <p:spPr>
            <a:xfrm rot="5400000">
              <a:off x="1428280" y="1962414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ector recto 60"/>
            <p:cNvCxnSpPr/>
            <p:nvPr/>
          </p:nvCxnSpPr>
          <p:spPr>
            <a:xfrm rot="5400000">
              <a:off x="1428285" y="1543313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ector recto 61"/>
            <p:cNvCxnSpPr/>
            <p:nvPr/>
          </p:nvCxnSpPr>
          <p:spPr>
            <a:xfrm rot="5400000">
              <a:off x="1428282" y="1124222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cto 62"/>
            <p:cNvCxnSpPr/>
            <p:nvPr/>
          </p:nvCxnSpPr>
          <p:spPr>
            <a:xfrm rot="5400000">
              <a:off x="1428284" y="705114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ector recto 63"/>
            <p:cNvCxnSpPr/>
            <p:nvPr/>
          </p:nvCxnSpPr>
          <p:spPr>
            <a:xfrm>
              <a:off x="1447333" y="2829197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CuadroTexto 64"/>
            <p:cNvSpPr txBox="1"/>
            <p:nvPr/>
          </p:nvSpPr>
          <p:spPr>
            <a:xfrm>
              <a:off x="1094347" y="2385095"/>
              <a:ext cx="337568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s-ES" sz="700" dirty="0"/>
            </a:p>
          </p:txBody>
        </p:sp>
        <p:sp>
          <p:nvSpPr>
            <p:cNvPr id="66" name="CuadroTexto 65"/>
            <p:cNvSpPr txBox="1"/>
            <p:nvPr/>
          </p:nvSpPr>
          <p:spPr>
            <a:xfrm>
              <a:off x="1094349" y="1956465"/>
              <a:ext cx="337568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s-ES" sz="700" dirty="0"/>
            </a:p>
          </p:txBody>
        </p:sp>
        <p:sp>
          <p:nvSpPr>
            <p:cNvPr id="67" name="CuadroTexto 66"/>
            <p:cNvSpPr txBox="1"/>
            <p:nvPr/>
          </p:nvSpPr>
          <p:spPr>
            <a:xfrm>
              <a:off x="1075301" y="1542127"/>
              <a:ext cx="360335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endParaRPr lang="es-ES" sz="700" dirty="0"/>
            </a:p>
          </p:txBody>
        </p:sp>
        <p:sp>
          <p:nvSpPr>
            <p:cNvPr id="68" name="CuadroTexto 67"/>
            <p:cNvSpPr txBox="1"/>
            <p:nvPr/>
          </p:nvSpPr>
          <p:spPr>
            <a:xfrm>
              <a:off x="1065771" y="1065869"/>
              <a:ext cx="360335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endParaRPr lang="es-ES" sz="700" dirty="0"/>
            </a:p>
          </p:txBody>
        </p:sp>
        <p:sp>
          <p:nvSpPr>
            <p:cNvPr id="69" name="CuadroTexto 68"/>
            <p:cNvSpPr txBox="1"/>
            <p:nvPr/>
          </p:nvSpPr>
          <p:spPr>
            <a:xfrm>
              <a:off x="1027585" y="637233"/>
              <a:ext cx="398523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endParaRPr lang="es-ES" sz="700" dirty="0"/>
            </a:p>
          </p:txBody>
        </p:sp>
        <p:sp>
          <p:nvSpPr>
            <p:cNvPr id="70" name="CuadroTexto 69"/>
            <p:cNvSpPr txBox="1"/>
            <p:nvPr/>
          </p:nvSpPr>
          <p:spPr>
            <a:xfrm>
              <a:off x="1152629" y="2299419"/>
              <a:ext cx="33756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20%</a:t>
              </a:r>
              <a:endParaRPr lang="es-ES" sz="600" dirty="0"/>
            </a:p>
          </p:txBody>
        </p:sp>
        <p:sp>
          <p:nvSpPr>
            <p:cNvPr id="71" name="CuadroTexto 70"/>
            <p:cNvSpPr txBox="1"/>
            <p:nvPr/>
          </p:nvSpPr>
          <p:spPr>
            <a:xfrm>
              <a:off x="1152629" y="1892000"/>
              <a:ext cx="33756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600" dirty="0"/>
                <a:t>4</a:t>
              </a:r>
              <a:r>
                <a:rPr lang="es-ES_tradnl" sz="600" dirty="0" smtClean="0"/>
                <a:t>0%</a:t>
              </a:r>
              <a:endParaRPr lang="es-ES" sz="600" dirty="0"/>
            </a:p>
          </p:txBody>
        </p:sp>
        <p:sp>
          <p:nvSpPr>
            <p:cNvPr id="72" name="CuadroTexto 71"/>
            <p:cNvSpPr txBox="1"/>
            <p:nvPr/>
          </p:nvSpPr>
          <p:spPr>
            <a:xfrm>
              <a:off x="1133569" y="1468339"/>
              <a:ext cx="36033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sz="600" dirty="0" smtClean="0"/>
                <a:t>60%</a:t>
              </a:r>
              <a:endParaRPr lang="es-ES" sz="600" dirty="0"/>
            </a:p>
          </p:txBody>
        </p:sp>
        <p:sp>
          <p:nvSpPr>
            <p:cNvPr id="73" name="CuadroTexto 72"/>
            <p:cNvSpPr txBox="1"/>
            <p:nvPr/>
          </p:nvSpPr>
          <p:spPr>
            <a:xfrm>
              <a:off x="1143288" y="1037327"/>
              <a:ext cx="36033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sz="600" dirty="0" smtClean="0"/>
                <a:t>80%</a:t>
              </a:r>
              <a:endParaRPr lang="es-ES" sz="600" dirty="0"/>
            </a:p>
          </p:txBody>
        </p:sp>
        <p:sp>
          <p:nvSpPr>
            <p:cNvPr id="74" name="CuadroTexto 73"/>
            <p:cNvSpPr txBox="1"/>
            <p:nvPr/>
          </p:nvSpPr>
          <p:spPr>
            <a:xfrm>
              <a:off x="1103875" y="625371"/>
              <a:ext cx="39852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sz="600" dirty="0" smtClean="0"/>
                <a:t>100%</a:t>
              </a:r>
              <a:endParaRPr lang="es-ES" sz="600" dirty="0"/>
            </a:p>
          </p:txBody>
        </p:sp>
        <p:sp>
          <p:nvSpPr>
            <p:cNvPr id="76" name="CuadroTexto 75"/>
            <p:cNvSpPr txBox="1"/>
            <p:nvPr/>
          </p:nvSpPr>
          <p:spPr>
            <a:xfrm rot="16200000">
              <a:off x="-87778" y="1599007"/>
              <a:ext cx="219829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800" b="1" dirty="0" err="1" smtClean="0"/>
                <a:t>Number</a:t>
              </a:r>
              <a:r>
                <a:rPr lang="es-ES_tradnl" sz="800" b="1" dirty="0" smtClean="0"/>
                <a:t> of </a:t>
              </a:r>
              <a:r>
                <a:rPr lang="es-ES_tradnl" sz="800" b="1" dirty="0" err="1" smtClean="0"/>
                <a:t>patients</a:t>
              </a:r>
              <a:r>
                <a:rPr lang="es-ES_tradnl" sz="800" b="1" dirty="0" smtClean="0"/>
                <a:t>  (%)</a:t>
              </a:r>
              <a:endParaRPr lang="es-ES" sz="800" b="1" dirty="0"/>
            </a:p>
          </p:txBody>
        </p:sp>
        <p:sp>
          <p:nvSpPr>
            <p:cNvPr id="77" name="CuadroTexto 76"/>
            <p:cNvSpPr txBox="1"/>
            <p:nvPr/>
          </p:nvSpPr>
          <p:spPr>
            <a:xfrm>
              <a:off x="1174219" y="2706838"/>
              <a:ext cx="33756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0%</a:t>
              </a:r>
              <a:endParaRPr lang="es-ES" sz="600" dirty="0"/>
            </a:p>
          </p:txBody>
        </p:sp>
        <p:cxnSp>
          <p:nvCxnSpPr>
            <p:cNvPr id="78" name="Conector recto 77"/>
            <p:cNvCxnSpPr/>
            <p:nvPr/>
          </p:nvCxnSpPr>
          <p:spPr>
            <a:xfrm rot="5400000">
              <a:off x="1428289" y="2805395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CuadroTexto 78"/>
            <p:cNvSpPr txBox="1"/>
            <p:nvPr/>
          </p:nvSpPr>
          <p:spPr>
            <a:xfrm>
              <a:off x="5017692" y="2585150"/>
              <a:ext cx="5239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800" b="1" i="1" dirty="0" smtClean="0"/>
                <a:t>p</a:t>
              </a:r>
              <a:r>
                <a:rPr lang="es-ES_tradnl" sz="800" b="1" dirty="0" smtClean="0"/>
                <a:t>=0.014</a:t>
              </a:r>
              <a:endParaRPr lang="es-ES" sz="800" b="1" dirty="0"/>
            </a:p>
          </p:txBody>
        </p:sp>
      </p:grpSp>
      <p:sp>
        <p:nvSpPr>
          <p:cNvPr id="4" name="Rectángulo 3"/>
          <p:cNvSpPr/>
          <p:nvPr/>
        </p:nvSpPr>
        <p:spPr>
          <a:xfrm>
            <a:off x="6538460" y="3789321"/>
            <a:ext cx="76200" cy="88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Rectángulo 79"/>
          <p:cNvSpPr/>
          <p:nvPr/>
        </p:nvSpPr>
        <p:spPr>
          <a:xfrm>
            <a:off x="7064148" y="3795594"/>
            <a:ext cx="104202" cy="82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Rectángulo 80"/>
          <p:cNvSpPr/>
          <p:nvPr/>
        </p:nvSpPr>
        <p:spPr>
          <a:xfrm>
            <a:off x="7631853" y="3792457"/>
            <a:ext cx="104202" cy="82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2" name="Rectángulo 81"/>
          <p:cNvSpPr/>
          <p:nvPr/>
        </p:nvSpPr>
        <p:spPr>
          <a:xfrm>
            <a:off x="8188122" y="3806522"/>
            <a:ext cx="104202" cy="82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3" name="Rectángulo 82"/>
          <p:cNvSpPr/>
          <p:nvPr/>
        </p:nvSpPr>
        <p:spPr>
          <a:xfrm>
            <a:off x="10244561" y="3802145"/>
            <a:ext cx="217492" cy="72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4" name="CuadroTexto 83"/>
          <p:cNvSpPr txBox="1"/>
          <p:nvPr/>
        </p:nvSpPr>
        <p:spPr>
          <a:xfrm>
            <a:off x="1106151" y="4074226"/>
            <a:ext cx="39639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800" b="1" dirty="0" err="1" smtClean="0"/>
              <a:t>Disease</a:t>
            </a:r>
            <a:r>
              <a:rPr lang="es-ES_tradnl" sz="800" b="1" dirty="0" smtClean="0"/>
              <a:t>-free </a:t>
            </a:r>
            <a:r>
              <a:rPr lang="es-ES_tradnl" sz="800" b="1" dirty="0" err="1" smtClean="0"/>
              <a:t>progression</a:t>
            </a:r>
            <a:r>
              <a:rPr lang="es-ES_tradnl" sz="800" b="1" dirty="0" smtClean="0"/>
              <a:t> (</a:t>
            </a:r>
            <a:r>
              <a:rPr lang="es-ES_tradnl" sz="800" b="1" dirty="0" err="1" smtClean="0"/>
              <a:t>years</a:t>
            </a:r>
            <a:r>
              <a:rPr lang="es-ES_tradnl" sz="800" b="1" dirty="0" smtClean="0"/>
              <a:t>)</a:t>
            </a:r>
            <a:endParaRPr lang="es-ES" sz="800" b="1" dirty="0"/>
          </a:p>
        </p:txBody>
      </p:sp>
      <p:sp>
        <p:nvSpPr>
          <p:cNvPr id="85" name="CuadroTexto 84"/>
          <p:cNvSpPr txBox="1"/>
          <p:nvPr/>
        </p:nvSpPr>
        <p:spPr>
          <a:xfrm>
            <a:off x="3543665" y="5183624"/>
            <a:ext cx="3963922" cy="2200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s-ES" sz="800" b="1" dirty="0"/>
          </a:p>
        </p:txBody>
      </p:sp>
      <p:cxnSp>
        <p:nvCxnSpPr>
          <p:cNvPr id="88" name="Conector recto 87"/>
          <p:cNvCxnSpPr/>
          <p:nvPr/>
        </p:nvCxnSpPr>
        <p:spPr>
          <a:xfrm>
            <a:off x="11020425" y="2011880"/>
            <a:ext cx="261938" cy="2307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ector recto 89"/>
          <p:cNvCxnSpPr/>
          <p:nvPr/>
        </p:nvCxnSpPr>
        <p:spPr>
          <a:xfrm>
            <a:off x="11025178" y="2211909"/>
            <a:ext cx="261938" cy="2307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ector recto 90"/>
          <p:cNvCxnSpPr/>
          <p:nvPr/>
        </p:nvCxnSpPr>
        <p:spPr>
          <a:xfrm>
            <a:off x="11020412" y="2407175"/>
            <a:ext cx="261938" cy="2307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CuadroTexto 91"/>
          <p:cNvSpPr txBox="1"/>
          <p:nvPr/>
        </p:nvSpPr>
        <p:spPr>
          <a:xfrm>
            <a:off x="11282350" y="1902434"/>
            <a:ext cx="6433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CMS1</a:t>
            </a:r>
            <a:endParaRPr lang="es-ES" sz="800" b="1" dirty="0"/>
          </a:p>
        </p:txBody>
      </p:sp>
      <p:sp>
        <p:nvSpPr>
          <p:cNvPr id="93" name="CuadroTexto 92"/>
          <p:cNvSpPr txBox="1"/>
          <p:nvPr/>
        </p:nvSpPr>
        <p:spPr>
          <a:xfrm>
            <a:off x="11282350" y="2088410"/>
            <a:ext cx="7191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CMS2/3</a:t>
            </a:r>
            <a:endParaRPr lang="es-ES" sz="800" b="1" dirty="0"/>
          </a:p>
        </p:txBody>
      </p:sp>
      <p:sp>
        <p:nvSpPr>
          <p:cNvPr id="94" name="CuadroTexto 93"/>
          <p:cNvSpPr txBox="1"/>
          <p:nvPr/>
        </p:nvSpPr>
        <p:spPr>
          <a:xfrm>
            <a:off x="11282342" y="2274146"/>
            <a:ext cx="7191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smtClean="0"/>
              <a:t>CMS4</a:t>
            </a:r>
            <a:endParaRPr lang="es-ES" sz="800" b="1" dirty="0"/>
          </a:p>
        </p:txBody>
      </p:sp>
      <p:sp>
        <p:nvSpPr>
          <p:cNvPr id="89" name="Rectángulo 88"/>
          <p:cNvSpPr/>
          <p:nvPr/>
        </p:nvSpPr>
        <p:spPr>
          <a:xfrm>
            <a:off x="576766" y="213389"/>
            <a:ext cx="20411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1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351260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107" y="1465101"/>
            <a:ext cx="4363112" cy="271161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-11086" y="97401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 dirty="0" smtClean="0"/>
              <a:t>ZEB1</a:t>
            </a:r>
            <a:r>
              <a:rPr lang="es-ES_tradnl" sz="1000" b="1" dirty="0" smtClean="0"/>
              <a:t> </a:t>
            </a:r>
            <a:r>
              <a:rPr lang="es-ES_tradnl" sz="1200" b="1" dirty="0" err="1" smtClean="0"/>
              <a:t>hypermethylation</a:t>
            </a:r>
            <a:r>
              <a:rPr lang="es-ES_tradnl" sz="1200" b="1" dirty="0" smtClean="0"/>
              <a:t> (</a:t>
            </a:r>
            <a:r>
              <a:rPr lang="es-ES_tradnl" sz="1200" b="1" dirty="0" smtClean="0"/>
              <a:t>CMS2/3 cases)</a:t>
            </a:r>
            <a:endParaRPr lang="es-ES" sz="12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4365235" y="3457563"/>
            <a:ext cx="5239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800" b="1" i="1" dirty="0" smtClean="0"/>
              <a:t>p</a:t>
            </a:r>
            <a:r>
              <a:rPr lang="es-ES_tradnl" sz="800" b="1" dirty="0" smtClean="0"/>
              <a:t>=0.023</a:t>
            </a:r>
            <a:endParaRPr lang="es-ES" sz="8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1267" y="1295400"/>
            <a:ext cx="4363118" cy="280035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0167399" y="3397719"/>
            <a:ext cx="5239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800" b="1" i="1" dirty="0" smtClean="0"/>
              <a:t>p</a:t>
            </a:r>
            <a:r>
              <a:rPr lang="es-ES_tradnl" sz="800" b="1" dirty="0" smtClean="0"/>
              <a:t>=0.035</a:t>
            </a:r>
            <a:endParaRPr lang="es-ES" sz="800" b="1" dirty="0"/>
          </a:p>
        </p:txBody>
      </p:sp>
      <p:cxnSp>
        <p:nvCxnSpPr>
          <p:cNvPr id="9" name="Conector recto 8"/>
          <p:cNvCxnSpPr/>
          <p:nvPr/>
        </p:nvCxnSpPr>
        <p:spPr>
          <a:xfrm>
            <a:off x="10911918" y="1872490"/>
            <a:ext cx="261938" cy="2307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10916671" y="2077281"/>
            <a:ext cx="261938" cy="2307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11207091" y="1765425"/>
            <a:ext cx="13862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Methylated</a:t>
            </a:r>
            <a:endParaRPr lang="es-ES" sz="800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1207091" y="1967178"/>
            <a:ext cx="13862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b="1" dirty="0" err="1" smtClean="0"/>
              <a:t>Unmethylated</a:t>
            </a:r>
            <a:endParaRPr lang="es-ES" sz="800" b="1" dirty="0"/>
          </a:p>
        </p:txBody>
      </p:sp>
      <p:grpSp>
        <p:nvGrpSpPr>
          <p:cNvPr id="14" name="Grupo 13"/>
          <p:cNvGrpSpPr/>
          <p:nvPr/>
        </p:nvGrpSpPr>
        <p:grpSpPr>
          <a:xfrm>
            <a:off x="320048" y="1381528"/>
            <a:ext cx="10246456" cy="2813668"/>
            <a:chOff x="903647" y="607582"/>
            <a:chExt cx="10246456" cy="2648601"/>
          </a:xfrm>
        </p:grpSpPr>
        <p:sp>
          <p:nvSpPr>
            <p:cNvPr id="15" name="CuadroTexto 14"/>
            <p:cNvSpPr txBox="1"/>
            <p:nvPr/>
          </p:nvSpPr>
          <p:spPr>
            <a:xfrm>
              <a:off x="1904828" y="2856073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1</a:t>
              </a:r>
              <a:endParaRPr lang="es-ES" sz="600" dirty="0"/>
            </a:p>
          </p:txBody>
        </p:sp>
        <p:cxnSp>
          <p:nvCxnSpPr>
            <p:cNvPr id="16" name="Conector recto 15"/>
            <p:cNvCxnSpPr/>
            <p:nvPr/>
          </p:nvCxnSpPr>
          <p:spPr>
            <a:xfrm>
              <a:off x="3183277" y="2824159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16"/>
            <p:cNvCxnSpPr/>
            <p:nvPr/>
          </p:nvCxnSpPr>
          <p:spPr>
            <a:xfrm>
              <a:off x="2604634" y="2822061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CuadroTexto 17"/>
            <p:cNvSpPr txBox="1"/>
            <p:nvPr/>
          </p:nvSpPr>
          <p:spPr>
            <a:xfrm>
              <a:off x="2488245" y="2858456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2</a:t>
              </a:r>
              <a:endParaRPr lang="es-ES" sz="600" dirty="0"/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3071658" y="2856075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/>
                <a:t>3</a:t>
              </a:r>
              <a:endParaRPr lang="es-ES" sz="600" dirty="0"/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3638398" y="2853695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4</a:t>
              </a:r>
              <a:endParaRPr lang="es-ES" sz="600" dirty="0"/>
            </a:p>
          </p:txBody>
        </p:sp>
        <p:cxnSp>
          <p:nvCxnSpPr>
            <p:cNvPr id="21" name="Conector recto 20"/>
            <p:cNvCxnSpPr/>
            <p:nvPr/>
          </p:nvCxnSpPr>
          <p:spPr>
            <a:xfrm>
              <a:off x="3752396" y="2824157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21"/>
            <p:cNvCxnSpPr/>
            <p:nvPr/>
          </p:nvCxnSpPr>
          <p:spPr>
            <a:xfrm>
              <a:off x="4335804" y="2824155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22"/>
            <p:cNvCxnSpPr/>
            <p:nvPr/>
          </p:nvCxnSpPr>
          <p:spPr>
            <a:xfrm>
              <a:off x="2023598" y="2824444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uadroTexto 23"/>
            <p:cNvSpPr txBox="1"/>
            <p:nvPr/>
          </p:nvSpPr>
          <p:spPr>
            <a:xfrm>
              <a:off x="4226573" y="2856077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/>
                <a:t>5</a:t>
              </a:r>
              <a:endParaRPr lang="es-ES" sz="600" dirty="0"/>
            </a:p>
          </p:txBody>
        </p:sp>
        <p:cxnSp>
          <p:nvCxnSpPr>
            <p:cNvPr id="25" name="Conector recto 24"/>
            <p:cNvCxnSpPr/>
            <p:nvPr/>
          </p:nvCxnSpPr>
          <p:spPr>
            <a:xfrm>
              <a:off x="4909692" y="2821772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uadroTexto 25"/>
            <p:cNvSpPr txBox="1"/>
            <p:nvPr/>
          </p:nvSpPr>
          <p:spPr>
            <a:xfrm>
              <a:off x="4798076" y="2853694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6</a:t>
              </a:r>
              <a:endParaRPr lang="es-ES" sz="600" dirty="0"/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1338102" y="2860836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0</a:t>
              </a:r>
              <a:endParaRPr lang="es-ES" sz="600" dirty="0"/>
            </a:p>
          </p:txBody>
        </p:sp>
        <p:sp>
          <p:nvSpPr>
            <p:cNvPr id="28" name="CuadroTexto 27"/>
            <p:cNvSpPr txBox="1"/>
            <p:nvPr/>
          </p:nvSpPr>
          <p:spPr>
            <a:xfrm>
              <a:off x="1205035" y="2742127"/>
              <a:ext cx="232756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s-ES" sz="700" dirty="0"/>
            </a:p>
          </p:txBody>
        </p:sp>
        <p:cxnSp>
          <p:nvCxnSpPr>
            <p:cNvPr id="29" name="Conector recto 28"/>
            <p:cNvCxnSpPr/>
            <p:nvPr/>
          </p:nvCxnSpPr>
          <p:spPr>
            <a:xfrm rot="5400000">
              <a:off x="1428278" y="2381518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cto 29"/>
            <p:cNvCxnSpPr/>
            <p:nvPr/>
          </p:nvCxnSpPr>
          <p:spPr>
            <a:xfrm rot="5400000">
              <a:off x="1428280" y="1962414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30"/>
            <p:cNvCxnSpPr/>
            <p:nvPr/>
          </p:nvCxnSpPr>
          <p:spPr>
            <a:xfrm rot="5400000">
              <a:off x="1428285" y="1543313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31"/>
            <p:cNvCxnSpPr/>
            <p:nvPr/>
          </p:nvCxnSpPr>
          <p:spPr>
            <a:xfrm rot="5400000">
              <a:off x="1428282" y="1124222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recto 32"/>
            <p:cNvCxnSpPr/>
            <p:nvPr/>
          </p:nvCxnSpPr>
          <p:spPr>
            <a:xfrm rot="5400000">
              <a:off x="1428284" y="705114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33"/>
            <p:cNvCxnSpPr/>
            <p:nvPr/>
          </p:nvCxnSpPr>
          <p:spPr>
            <a:xfrm>
              <a:off x="1447333" y="2829197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CuadroTexto 34"/>
            <p:cNvSpPr txBox="1"/>
            <p:nvPr/>
          </p:nvSpPr>
          <p:spPr>
            <a:xfrm>
              <a:off x="1094347" y="2385095"/>
              <a:ext cx="337568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s-ES" sz="700" dirty="0"/>
            </a:p>
          </p:txBody>
        </p:sp>
        <p:sp>
          <p:nvSpPr>
            <p:cNvPr id="36" name="CuadroTexto 35"/>
            <p:cNvSpPr txBox="1"/>
            <p:nvPr/>
          </p:nvSpPr>
          <p:spPr>
            <a:xfrm>
              <a:off x="1094349" y="1956465"/>
              <a:ext cx="337568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s-ES" sz="700" dirty="0"/>
            </a:p>
          </p:txBody>
        </p:sp>
        <p:sp>
          <p:nvSpPr>
            <p:cNvPr id="37" name="CuadroTexto 36"/>
            <p:cNvSpPr txBox="1"/>
            <p:nvPr/>
          </p:nvSpPr>
          <p:spPr>
            <a:xfrm>
              <a:off x="1075301" y="1542127"/>
              <a:ext cx="360335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endParaRPr lang="es-ES" sz="700" dirty="0"/>
            </a:p>
          </p:txBody>
        </p:sp>
        <p:sp>
          <p:nvSpPr>
            <p:cNvPr id="38" name="CuadroTexto 37"/>
            <p:cNvSpPr txBox="1"/>
            <p:nvPr/>
          </p:nvSpPr>
          <p:spPr>
            <a:xfrm>
              <a:off x="1065771" y="1065869"/>
              <a:ext cx="360335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endParaRPr lang="es-ES" sz="700" dirty="0"/>
            </a:p>
          </p:txBody>
        </p:sp>
        <p:sp>
          <p:nvSpPr>
            <p:cNvPr id="39" name="CuadroTexto 38"/>
            <p:cNvSpPr txBox="1"/>
            <p:nvPr/>
          </p:nvSpPr>
          <p:spPr>
            <a:xfrm>
              <a:off x="1027585" y="637233"/>
              <a:ext cx="398523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endParaRPr lang="es-ES" sz="700" dirty="0"/>
            </a:p>
          </p:txBody>
        </p:sp>
        <p:sp>
          <p:nvSpPr>
            <p:cNvPr id="40" name="CuadroTexto 39"/>
            <p:cNvSpPr txBox="1"/>
            <p:nvPr/>
          </p:nvSpPr>
          <p:spPr>
            <a:xfrm>
              <a:off x="1152629" y="2294656"/>
              <a:ext cx="33756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20%</a:t>
              </a:r>
              <a:endParaRPr lang="es-ES" sz="600" dirty="0"/>
            </a:p>
          </p:txBody>
        </p:sp>
        <p:sp>
          <p:nvSpPr>
            <p:cNvPr id="41" name="CuadroTexto 40"/>
            <p:cNvSpPr txBox="1"/>
            <p:nvPr/>
          </p:nvSpPr>
          <p:spPr>
            <a:xfrm>
              <a:off x="1152629" y="1892000"/>
              <a:ext cx="33756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600" dirty="0"/>
                <a:t>4</a:t>
              </a:r>
              <a:r>
                <a:rPr lang="es-ES_tradnl" sz="600" dirty="0" smtClean="0"/>
                <a:t>0%</a:t>
              </a:r>
              <a:endParaRPr lang="es-ES" sz="600" dirty="0"/>
            </a:p>
          </p:txBody>
        </p:sp>
        <p:sp>
          <p:nvSpPr>
            <p:cNvPr id="42" name="CuadroTexto 41"/>
            <p:cNvSpPr txBox="1"/>
            <p:nvPr/>
          </p:nvSpPr>
          <p:spPr>
            <a:xfrm>
              <a:off x="1133569" y="1468339"/>
              <a:ext cx="36033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sz="600" dirty="0" smtClean="0"/>
                <a:t>60%</a:t>
              </a:r>
              <a:endParaRPr lang="es-ES" sz="600" dirty="0"/>
            </a:p>
          </p:txBody>
        </p:sp>
        <p:sp>
          <p:nvSpPr>
            <p:cNvPr id="43" name="CuadroTexto 42"/>
            <p:cNvSpPr txBox="1"/>
            <p:nvPr/>
          </p:nvSpPr>
          <p:spPr>
            <a:xfrm>
              <a:off x="1143288" y="1037327"/>
              <a:ext cx="36033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sz="600" dirty="0" smtClean="0"/>
                <a:t>80%</a:t>
              </a:r>
              <a:endParaRPr lang="es-ES" sz="600" dirty="0"/>
            </a:p>
          </p:txBody>
        </p:sp>
        <p:sp>
          <p:nvSpPr>
            <p:cNvPr id="44" name="CuadroTexto 43"/>
            <p:cNvSpPr txBox="1"/>
            <p:nvPr/>
          </p:nvSpPr>
          <p:spPr>
            <a:xfrm>
              <a:off x="1103875" y="625371"/>
              <a:ext cx="39852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sz="600" dirty="0" smtClean="0"/>
                <a:t>100%</a:t>
              </a:r>
              <a:endParaRPr lang="es-ES" sz="600" dirty="0"/>
            </a:p>
          </p:txBody>
        </p:sp>
        <p:sp>
          <p:nvSpPr>
            <p:cNvPr id="45" name="CuadroTexto 44"/>
            <p:cNvSpPr txBox="1"/>
            <p:nvPr/>
          </p:nvSpPr>
          <p:spPr>
            <a:xfrm>
              <a:off x="7186181" y="3040739"/>
              <a:ext cx="396392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800" b="1" dirty="0" err="1" smtClean="0"/>
                <a:t>Overall</a:t>
              </a:r>
              <a:r>
                <a:rPr lang="es-ES_tradnl" sz="800" b="1" dirty="0" smtClean="0"/>
                <a:t> </a:t>
              </a:r>
              <a:r>
                <a:rPr lang="es-ES_tradnl" sz="800" b="1" dirty="0" err="1" smtClean="0"/>
                <a:t>survival</a:t>
              </a:r>
              <a:r>
                <a:rPr lang="es-ES_tradnl" sz="800" b="1" dirty="0" smtClean="0"/>
                <a:t> (</a:t>
              </a:r>
              <a:r>
                <a:rPr lang="es-ES_tradnl" sz="800" b="1" dirty="0" err="1" smtClean="0"/>
                <a:t>years</a:t>
              </a:r>
              <a:r>
                <a:rPr lang="es-ES_tradnl" sz="800" b="1" dirty="0" smtClean="0"/>
                <a:t>)</a:t>
              </a:r>
              <a:endParaRPr lang="es-ES" sz="800" b="1" dirty="0"/>
            </a:p>
          </p:txBody>
        </p:sp>
        <p:sp>
          <p:nvSpPr>
            <p:cNvPr id="46" name="CuadroTexto 45"/>
            <p:cNvSpPr txBox="1"/>
            <p:nvPr/>
          </p:nvSpPr>
          <p:spPr>
            <a:xfrm rot="16200000">
              <a:off x="-87778" y="1599007"/>
              <a:ext cx="219829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800" b="1" dirty="0" err="1" smtClean="0"/>
                <a:t>Number</a:t>
              </a:r>
              <a:r>
                <a:rPr lang="es-ES_tradnl" sz="800" b="1" dirty="0" smtClean="0"/>
                <a:t> of </a:t>
              </a:r>
              <a:r>
                <a:rPr lang="es-ES_tradnl" sz="800" b="1" dirty="0" err="1" smtClean="0"/>
                <a:t>patients</a:t>
              </a:r>
              <a:r>
                <a:rPr lang="es-ES_tradnl" sz="800" b="1" dirty="0" smtClean="0"/>
                <a:t>  (%)</a:t>
              </a:r>
              <a:endParaRPr lang="es-ES" sz="800" b="1" dirty="0"/>
            </a:p>
          </p:txBody>
        </p:sp>
        <p:sp>
          <p:nvSpPr>
            <p:cNvPr id="47" name="CuadroTexto 46"/>
            <p:cNvSpPr txBox="1"/>
            <p:nvPr/>
          </p:nvSpPr>
          <p:spPr>
            <a:xfrm>
              <a:off x="1174219" y="2697312"/>
              <a:ext cx="33756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0%</a:t>
              </a:r>
              <a:endParaRPr lang="es-ES" sz="600" dirty="0"/>
            </a:p>
          </p:txBody>
        </p:sp>
        <p:cxnSp>
          <p:nvCxnSpPr>
            <p:cNvPr id="48" name="Conector recto 47"/>
            <p:cNvCxnSpPr/>
            <p:nvPr/>
          </p:nvCxnSpPr>
          <p:spPr>
            <a:xfrm rot="5400000">
              <a:off x="1428289" y="2795869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o 49"/>
          <p:cNvGrpSpPr/>
          <p:nvPr/>
        </p:nvGrpSpPr>
        <p:grpSpPr>
          <a:xfrm>
            <a:off x="925297" y="1380768"/>
            <a:ext cx="9275041" cy="2790887"/>
            <a:chOff x="-4244209" y="573481"/>
            <a:chExt cx="9275041" cy="2790887"/>
          </a:xfrm>
        </p:grpSpPr>
        <p:sp>
          <p:nvSpPr>
            <p:cNvPr id="51" name="CuadroTexto 50"/>
            <p:cNvSpPr txBox="1"/>
            <p:nvPr/>
          </p:nvSpPr>
          <p:spPr>
            <a:xfrm>
              <a:off x="1909590" y="2860836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1</a:t>
              </a:r>
              <a:endParaRPr lang="es-ES" sz="600" dirty="0"/>
            </a:p>
          </p:txBody>
        </p:sp>
        <p:cxnSp>
          <p:nvCxnSpPr>
            <p:cNvPr id="52" name="Conector recto 51"/>
            <p:cNvCxnSpPr/>
            <p:nvPr/>
          </p:nvCxnSpPr>
          <p:spPr>
            <a:xfrm>
              <a:off x="3183277" y="2824159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recto 52"/>
            <p:cNvCxnSpPr/>
            <p:nvPr/>
          </p:nvCxnSpPr>
          <p:spPr>
            <a:xfrm>
              <a:off x="2604634" y="2822061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CuadroTexto 53"/>
            <p:cNvSpPr txBox="1"/>
            <p:nvPr/>
          </p:nvSpPr>
          <p:spPr>
            <a:xfrm>
              <a:off x="2493007" y="2858456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2</a:t>
              </a:r>
              <a:endParaRPr lang="es-ES" sz="600" dirty="0"/>
            </a:p>
          </p:txBody>
        </p:sp>
        <p:sp>
          <p:nvSpPr>
            <p:cNvPr id="55" name="CuadroTexto 54"/>
            <p:cNvSpPr txBox="1"/>
            <p:nvPr/>
          </p:nvSpPr>
          <p:spPr>
            <a:xfrm>
              <a:off x="3071658" y="2856075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/>
                <a:t>3</a:t>
              </a:r>
              <a:endParaRPr lang="es-ES" sz="600" dirty="0"/>
            </a:p>
          </p:txBody>
        </p:sp>
        <p:sp>
          <p:nvSpPr>
            <p:cNvPr id="56" name="CuadroTexto 55"/>
            <p:cNvSpPr txBox="1"/>
            <p:nvPr/>
          </p:nvSpPr>
          <p:spPr>
            <a:xfrm>
              <a:off x="3638398" y="2853695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4</a:t>
              </a:r>
              <a:endParaRPr lang="es-ES" sz="600" dirty="0"/>
            </a:p>
          </p:txBody>
        </p:sp>
        <p:cxnSp>
          <p:nvCxnSpPr>
            <p:cNvPr id="57" name="Conector recto 56"/>
            <p:cNvCxnSpPr/>
            <p:nvPr/>
          </p:nvCxnSpPr>
          <p:spPr>
            <a:xfrm>
              <a:off x="3752396" y="2824157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ector recto 57"/>
            <p:cNvCxnSpPr/>
            <p:nvPr/>
          </p:nvCxnSpPr>
          <p:spPr>
            <a:xfrm>
              <a:off x="4335804" y="2824155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ector recto 58"/>
            <p:cNvCxnSpPr/>
            <p:nvPr/>
          </p:nvCxnSpPr>
          <p:spPr>
            <a:xfrm>
              <a:off x="2023598" y="2824444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CuadroTexto 59"/>
            <p:cNvSpPr txBox="1"/>
            <p:nvPr/>
          </p:nvSpPr>
          <p:spPr>
            <a:xfrm>
              <a:off x="4226573" y="2856077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/>
                <a:t>5</a:t>
              </a:r>
              <a:endParaRPr lang="es-ES" sz="600" dirty="0"/>
            </a:p>
          </p:txBody>
        </p:sp>
        <p:cxnSp>
          <p:nvCxnSpPr>
            <p:cNvPr id="61" name="Conector recto 60"/>
            <p:cNvCxnSpPr/>
            <p:nvPr/>
          </p:nvCxnSpPr>
          <p:spPr>
            <a:xfrm>
              <a:off x="4909692" y="2821772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CuadroTexto 61"/>
            <p:cNvSpPr txBox="1"/>
            <p:nvPr/>
          </p:nvSpPr>
          <p:spPr>
            <a:xfrm>
              <a:off x="4798076" y="2853694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6</a:t>
              </a:r>
              <a:endParaRPr lang="es-ES" sz="600" dirty="0"/>
            </a:p>
          </p:txBody>
        </p:sp>
        <p:sp>
          <p:nvSpPr>
            <p:cNvPr id="63" name="CuadroTexto 62"/>
            <p:cNvSpPr txBox="1"/>
            <p:nvPr/>
          </p:nvSpPr>
          <p:spPr>
            <a:xfrm>
              <a:off x="1338102" y="2860836"/>
              <a:ext cx="232756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0</a:t>
              </a:r>
              <a:endParaRPr lang="es-ES" sz="600" dirty="0"/>
            </a:p>
          </p:txBody>
        </p:sp>
        <p:sp>
          <p:nvSpPr>
            <p:cNvPr id="64" name="CuadroTexto 63"/>
            <p:cNvSpPr txBox="1"/>
            <p:nvPr/>
          </p:nvSpPr>
          <p:spPr>
            <a:xfrm>
              <a:off x="1205035" y="2742127"/>
              <a:ext cx="232756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s-ES" sz="700" dirty="0"/>
            </a:p>
          </p:txBody>
        </p:sp>
        <p:cxnSp>
          <p:nvCxnSpPr>
            <p:cNvPr id="65" name="Conector recto 64"/>
            <p:cNvCxnSpPr/>
            <p:nvPr/>
          </p:nvCxnSpPr>
          <p:spPr>
            <a:xfrm rot="5400000">
              <a:off x="1428278" y="2381518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ector recto 65"/>
            <p:cNvCxnSpPr/>
            <p:nvPr/>
          </p:nvCxnSpPr>
          <p:spPr>
            <a:xfrm rot="5400000">
              <a:off x="1428280" y="1948127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ector recto 66"/>
            <p:cNvCxnSpPr/>
            <p:nvPr/>
          </p:nvCxnSpPr>
          <p:spPr>
            <a:xfrm rot="5400000">
              <a:off x="1430666" y="1509975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ector recto 67"/>
            <p:cNvCxnSpPr/>
            <p:nvPr/>
          </p:nvCxnSpPr>
          <p:spPr>
            <a:xfrm rot="5400000">
              <a:off x="1428282" y="1074219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ector recto 68"/>
            <p:cNvCxnSpPr/>
            <p:nvPr/>
          </p:nvCxnSpPr>
          <p:spPr>
            <a:xfrm rot="5400000">
              <a:off x="1428284" y="640821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ctor recto 69"/>
            <p:cNvCxnSpPr/>
            <p:nvPr/>
          </p:nvCxnSpPr>
          <p:spPr>
            <a:xfrm>
              <a:off x="1447333" y="2829197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CuadroTexto 70"/>
            <p:cNvSpPr txBox="1"/>
            <p:nvPr/>
          </p:nvSpPr>
          <p:spPr>
            <a:xfrm>
              <a:off x="1094347" y="2330325"/>
              <a:ext cx="337568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s-ES" sz="700" dirty="0"/>
            </a:p>
          </p:txBody>
        </p:sp>
        <p:sp>
          <p:nvSpPr>
            <p:cNvPr id="72" name="CuadroTexto 71"/>
            <p:cNvSpPr txBox="1"/>
            <p:nvPr/>
          </p:nvSpPr>
          <p:spPr>
            <a:xfrm>
              <a:off x="1094349" y="1925508"/>
              <a:ext cx="337568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s-ES" sz="700" dirty="0"/>
            </a:p>
          </p:txBody>
        </p:sp>
        <p:sp>
          <p:nvSpPr>
            <p:cNvPr id="73" name="CuadroTexto 72"/>
            <p:cNvSpPr txBox="1"/>
            <p:nvPr/>
          </p:nvSpPr>
          <p:spPr>
            <a:xfrm>
              <a:off x="1075301" y="1477835"/>
              <a:ext cx="360335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endParaRPr lang="es-ES" sz="700" dirty="0"/>
            </a:p>
          </p:txBody>
        </p:sp>
        <p:sp>
          <p:nvSpPr>
            <p:cNvPr id="74" name="CuadroTexto 73"/>
            <p:cNvSpPr txBox="1"/>
            <p:nvPr/>
          </p:nvSpPr>
          <p:spPr>
            <a:xfrm>
              <a:off x="1065771" y="1065869"/>
              <a:ext cx="360335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endParaRPr lang="es-ES" sz="700" dirty="0"/>
            </a:p>
          </p:txBody>
        </p:sp>
        <p:sp>
          <p:nvSpPr>
            <p:cNvPr id="75" name="CuadroTexto 74"/>
            <p:cNvSpPr txBox="1"/>
            <p:nvPr/>
          </p:nvSpPr>
          <p:spPr>
            <a:xfrm>
              <a:off x="1027585" y="637233"/>
              <a:ext cx="398523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endParaRPr lang="es-ES" sz="700" dirty="0"/>
            </a:p>
          </p:txBody>
        </p:sp>
        <p:sp>
          <p:nvSpPr>
            <p:cNvPr id="76" name="CuadroTexto 75"/>
            <p:cNvSpPr txBox="1"/>
            <p:nvPr/>
          </p:nvSpPr>
          <p:spPr>
            <a:xfrm>
              <a:off x="1166915" y="2294656"/>
              <a:ext cx="33756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sz="600" dirty="0" smtClean="0"/>
                <a:t>20%</a:t>
              </a:r>
              <a:endParaRPr lang="es-ES" sz="600" dirty="0"/>
            </a:p>
          </p:txBody>
        </p:sp>
        <p:sp>
          <p:nvSpPr>
            <p:cNvPr id="78" name="CuadroTexto 77"/>
            <p:cNvSpPr txBox="1"/>
            <p:nvPr/>
          </p:nvSpPr>
          <p:spPr>
            <a:xfrm>
              <a:off x="1152194" y="1434376"/>
              <a:ext cx="36033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sz="600" dirty="0" smtClean="0"/>
                <a:t>60%</a:t>
              </a:r>
              <a:endParaRPr lang="es-ES" sz="600" dirty="0"/>
            </a:p>
          </p:txBody>
        </p:sp>
        <p:sp>
          <p:nvSpPr>
            <p:cNvPr id="79" name="CuadroTexto 78"/>
            <p:cNvSpPr txBox="1"/>
            <p:nvPr/>
          </p:nvSpPr>
          <p:spPr>
            <a:xfrm>
              <a:off x="1136140" y="987321"/>
              <a:ext cx="36033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sz="600" dirty="0" smtClean="0"/>
                <a:t>80%</a:t>
              </a:r>
              <a:endParaRPr lang="es-ES" sz="600" dirty="0"/>
            </a:p>
          </p:txBody>
        </p:sp>
        <p:sp>
          <p:nvSpPr>
            <p:cNvPr id="80" name="CuadroTexto 79"/>
            <p:cNvSpPr txBox="1"/>
            <p:nvPr/>
          </p:nvSpPr>
          <p:spPr>
            <a:xfrm>
              <a:off x="1102430" y="573481"/>
              <a:ext cx="398523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sz="600" dirty="0" smtClean="0"/>
                <a:t>100%</a:t>
              </a:r>
              <a:endParaRPr lang="es-ES" sz="600" dirty="0"/>
            </a:p>
          </p:txBody>
        </p:sp>
        <p:sp>
          <p:nvSpPr>
            <p:cNvPr id="81" name="CuadroTexto 80"/>
            <p:cNvSpPr txBox="1"/>
            <p:nvPr/>
          </p:nvSpPr>
          <p:spPr>
            <a:xfrm>
              <a:off x="-4244209" y="3148924"/>
              <a:ext cx="396392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800" b="1" dirty="0" err="1" smtClean="0"/>
                <a:t>Disease</a:t>
              </a:r>
              <a:r>
                <a:rPr lang="es-ES_tradnl" sz="800" b="1" dirty="0" smtClean="0"/>
                <a:t>-free </a:t>
              </a:r>
              <a:r>
                <a:rPr lang="es-ES_tradnl" sz="800" b="1" dirty="0" err="1" smtClean="0"/>
                <a:t>progression</a:t>
              </a:r>
              <a:r>
                <a:rPr lang="es-ES_tradnl" sz="800" b="1" dirty="0" smtClean="0"/>
                <a:t> (</a:t>
              </a:r>
              <a:r>
                <a:rPr lang="es-ES_tradnl" sz="800" b="1" dirty="0" err="1" smtClean="0"/>
                <a:t>years</a:t>
              </a:r>
              <a:r>
                <a:rPr lang="es-ES_tradnl" sz="800" b="1" dirty="0" smtClean="0"/>
                <a:t>)</a:t>
              </a:r>
              <a:endParaRPr lang="es-ES" sz="800" b="1" dirty="0"/>
            </a:p>
          </p:txBody>
        </p:sp>
        <p:sp>
          <p:nvSpPr>
            <p:cNvPr id="82" name="CuadroTexto 81"/>
            <p:cNvSpPr txBox="1"/>
            <p:nvPr/>
          </p:nvSpPr>
          <p:spPr>
            <a:xfrm rot="16200000">
              <a:off x="-87778" y="1599007"/>
              <a:ext cx="219829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800" b="1" dirty="0" err="1" smtClean="0"/>
                <a:t>Number</a:t>
              </a:r>
              <a:r>
                <a:rPr lang="es-ES_tradnl" sz="800" b="1" dirty="0" smtClean="0"/>
                <a:t> of </a:t>
              </a:r>
              <a:r>
                <a:rPr lang="es-ES_tradnl" sz="800" b="1" dirty="0" err="1" smtClean="0"/>
                <a:t>patients</a:t>
              </a:r>
              <a:r>
                <a:rPr lang="es-ES_tradnl" sz="800" b="1" dirty="0" smtClean="0"/>
                <a:t>  (%)</a:t>
              </a:r>
              <a:endParaRPr lang="es-ES" sz="800" b="1" dirty="0"/>
            </a:p>
          </p:txBody>
        </p:sp>
        <p:sp>
          <p:nvSpPr>
            <p:cNvPr id="83" name="CuadroTexto 82"/>
            <p:cNvSpPr txBox="1"/>
            <p:nvPr/>
          </p:nvSpPr>
          <p:spPr>
            <a:xfrm>
              <a:off x="1174219" y="2697312"/>
              <a:ext cx="33756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600" dirty="0" smtClean="0"/>
                <a:t>0%</a:t>
              </a:r>
              <a:endParaRPr lang="es-ES" sz="600" dirty="0"/>
            </a:p>
          </p:txBody>
        </p:sp>
        <p:cxnSp>
          <p:nvCxnSpPr>
            <p:cNvPr id="84" name="Conector recto 83"/>
            <p:cNvCxnSpPr/>
            <p:nvPr/>
          </p:nvCxnSpPr>
          <p:spPr>
            <a:xfrm rot="5400000">
              <a:off x="1428287" y="2810155"/>
              <a:ext cx="0" cy="3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CuadroTexto 76"/>
            <p:cNvSpPr txBox="1"/>
            <p:nvPr/>
          </p:nvSpPr>
          <p:spPr>
            <a:xfrm>
              <a:off x="1175674" y="1871791"/>
              <a:ext cx="32718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_tradnl" sz="600" dirty="0"/>
                <a:t>4</a:t>
              </a:r>
              <a:r>
                <a:rPr lang="es-ES_tradnl" sz="600" dirty="0" smtClean="0"/>
                <a:t>0%</a:t>
              </a:r>
              <a:endParaRPr lang="es-ES" sz="600" dirty="0"/>
            </a:p>
          </p:txBody>
        </p:sp>
      </p:grpSp>
      <p:sp>
        <p:nvSpPr>
          <p:cNvPr id="2" name="Rectángulo 1"/>
          <p:cNvSpPr/>
          <p:nvPr/>
        </p:nvSpPr>
        <p:spPr>
          <a:xfrm>
            <a:off x="679532" y="401897"/>
            <a:ext cx="20411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28395783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7055</TotalTime>
  <Words>136</Words>
  <Application>Microsoft Office PowerPoint</Application>
  <PresentationFormat>Panorámica</PresentationFormat>
  <Paragraphs>73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</vt:vector>
  </TitlesOfParts>
  <Company>Gobierno de Navarra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X020360</dc:creator>
  <cp:lastModifiedBy>X020360</cp:lastModifiedBy>
  <cp:revision>4</cp:revision>
  <dcterms:created xsi:type="dcterms:W3CDTF">2023-03-27T19:10:54Z</dcterms:created>
  <dcterms:modified xsi:type="dcterms:W3CDTF">2023-07-09T09:54:24Z</dcterms:modified>
</cp:coreProperties>
</file>